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9"/>
  </p:notesMasterIdLst>
  <p:handoutMasterIdLst>
    <p:handoutMasterId r:id="rId10"/>
  </p:handoutMasterIdLst>
  <p:sldIdLst>
    <p:sldId id="757" r:id="rId3"/>
    <p:sldId id="758" r:id="rId4"/>
    <p:sldId id="759" r:id="rId5"/>
    <p:sldId id="763" r:id="rId6"/>
    <p:sldId id="764" r:id="rId7"/>
    <p:sldId id="765" r:id="rId8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 varScale="1">
        <p:scale>
          <a:sx n="74" d="100"/>
          <a:sy n="74" d="100"/>
        </p:scale>
        <p:origin x="8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/>
              <a:t>Autocorrelation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557-DA48-4AC4-B515-90EFE428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599D-FB9F-4503-A13E-13EF731C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4B8C67-96FD-478B-A295-2EFF8CEF7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5" y="1615440"/>
                <a:ext cx="6988176" cy="4144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you have a time series </a:t>
                </a:r>
                <a:r>
                  <a:rPr lang="en-US" b="1" dirty="0"/>
                  <a:t>Y</a:t>
                </a:r>
                <a:r>
                  <a:rPr lang="en-US" dirty="0"/>
                  <a:t>.  The </a:t>
                </a:r>
                <a:r>
                  <a:rPr lang="en-US" b="1" dirty="0"/>
                  <a:t>autocorrelation function (ACF)</a:t>
                </a:r>
                <a:r>
                  <a:rPr lang="en-US" dirty="0"/>
                  <a:t> represents the correlation of Y with past values of </a:t>
                </a:r>
                <a:r>
                  <a:rPr lang="en-US" b="1" dirty="0"/>
                  <a:t>Y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Example:</a:t>
                </a:r>
                <a:r>
                  <a:rPr lang="en-US" dirty="0"/>
                  <a:t>  First order autocorrelation is the correlation of </a:t>
                </a:r>
                <a:r>
                  <a:rPr lang="en-US" b="1" dirty="0"/>
                  <a:t>Y</a:t>
                </a:r>
                <a:r>
                  <a:rPr lang="en-US" baseline="-25000" dirty="0"/>
                  <a:t>t</a:t>
                </a:r>
                <a:r>
                  <a:rPr lang="en-US" dirty="0"/>
                  <a:t> with </a:t>
                </a:r>
                <a:r>
                  <a:rPr lang="en-US" b="1" dirty="0"/>
                  <a:t>Y</a:t>
                </a:r>
                <a:r>
                  <a:rPr lang="en-US" baseline="-25000" dirty="0"/>
                  <a:t>t-1</a:t>
                </a:r>
                <a:endParaRPr lang="en-US" dirty="0"/>
              </a:p>
              <a:p>
                <a:r>
                  <a:rPr lang="en-US" dirty="0"/>
                  <a:t>More generally, </a:t>
                </a:r>
                <a:r>
                  <a:rPr lang="en-US" b="1" dirty="0"/>
                  <a:t>the </a:t>
                </a:r>
                <a:r>
                  <a:rPr lang="en-US" b="1" i="1" dirty="0"/>
                  <a:t>k</a:t>
                </a:r>
                <a:r>
                  <a:rPr lang="en-US" b="1" i="1" baseline="30000" dirty="0"/>
                  <a:t>th</a:t>
                </a:r>
                <a:r>
                  <a:rPr lang="en-US" b="1" dirty="0"/>
                  <a:t> order autocorrelation </a:t>
                </a:r>
                <a:r>
                  <a:rPr lang="en-US" dirty="0"/>
                  <a:t>is the correlation of observations </a:t>
                </a:r>
                <a:r>
                  <a:rPr lang="en-US" i="1" dirty="0"/>
                  <a:t>k</a:t>
                </a:r>
                <a:r>
                  <a:rPr lang="en-US" dirty="0"/>
                  <a:t> time units apart.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𝐴𝐶𝐹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800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4B8C67-96FD-478B-A295-2EFF8CEF7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615440"/>
                <a:ext cx="6988176" cy="4144963"/>
              </a:xfrm>
              <a:blipFill>
                <a:blip r:embed="rId2"/>
                <a:stretch>
                  <a:fillRect l="-262" t="-735" r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81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557-DA48-4AC4-B515-90EFE428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599D-FB9F-4503-A13E-13EF731C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4B8C67-96FD-478B-A295-2EFF8CEF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/>
              <a:t>The sample ACF can help to identify features that should be included in a forecast model.</a:t>
            </a:r>
          </a:p>
          <a:p>
            <a:r>
              <a:rPr lang="en-US" dirty="0"/>
              <a:t>The sample ACF can be used to provide estimates of forecast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50195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AF32-27B2-4161-B3AE-961EEA79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ACF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FD99-2ABA-45DE-BED8-46BFEEBC7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25" y="1489710"/>
            <a:ext cx="7216776" cy="4144963"/>
          </a:xfrm>
        </p:spPr>
        <p:txBody>
          <a:bodyPr/>
          <a:lstStyle/>
          <a:p>
            <a:r>
              <a:rPr lang="en-US" dirty="0"/>
              <a:t>NOTE: The choice of a 95% confidence interval for the sample ACF is arbitrary.</a:t>
            </a:r>
          </a:p>
          <a:p>
            <a:r>
              <a:rPr lang="en-US" dirty="0"/>
              <a:t>NOTE: A statistically significant result can be spurious.  One common cause of a </a:t>
            </a:r>
            <a:r>
              <a:rPr lang="en-US" i="1" dirty="0"/>
              <a:t>spurious </a:t>
            </a:r>
            <a:r>
              <a:rPr lang="en-US" dirty="0"/>
              <a:t>result is the </a:t>
            </a:r>
            <a:r>
              <a:rPr lang="en-US" i="1" dirty="0"/>
              <a:t>proximity effect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06B1-9ADC-4587-8334-859BD036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AC5F5-30A8-0C32-3BD6-EF001C7C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0" y="3188121"/>
            <a:ext cx="6528135" cy="323866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974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AC5E-138F-4C60-880C-668C4CD4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Autocorrelation Function</a:t>
            </a:r>
            <a:br>
              <a:rPr lang="en-US" dirty="0"/>
            </a:br>
            <a:r>
              <a:rPr lang="en-US" dirty="0"/>
              <a:t>(PACF)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87945-D275-44DB-A25D-196F71BC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0BBB0E8-7D57-462C-8B7F-2A2CE2574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partial autocorrelation function at </a:t>
                </a:r>
                <a:r>
                  <a:rPr lang="en-US" i="1" dirty="0"/>
                  <a:t>lag k</a:t>
                </a:r>
                <a:r>
                  <a:rPr lang="en-US" dirty="0"/>
                  <a:t> adjusts for all previous autocorrelations at lags 1, 2, … , k-1.</a:t>
                </a:r>
              </a:p>
              <a:p>
                <a:r>
                  <a:rPr lang="en-US" dirty="0"/>
                  <a:t>Because lag 1 has no previous lags, ACF(1) = PACF(1)</a:t>
                </a:r>
              </a:p>
              <a:p>
                <a:r>
                  <a:rPr lang="en-US" dirty="0"/>
                  <a:t>Significant spikes in the PACF are the most important source of information in identifying an autoregressive series.</a:t>
                </a:r>
              </a:p>
              <a:p>
                <a:r>
                  <a:rPr lang="en-US" dirty="0"/>
                  <a:t>Unlike the ACF, autocorrelations do not “spill over” from lag to lag, but rather hold constant all lower order lags.</a:t>
                </a:r>
              </a:p>
              <a:p>
                <a:r>
                  <a:rPr lang="en-US" dirty="0"/>
                  <a:t>The PACF is calculated using the Yule-Walker equations.</a:t>
                </a:r>
              </a:p>
              <a:p>
                <a:r>
                  <a:rPr lang="en-US" dirty="0"/>
                  <a:t>PACF(k) is the highest order parameter obtained from a series of autoregressions.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       so PACF(2)=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0BBB0E8-7D57-462C-8B7F-2A2CE2574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" t="-2206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7EF2-6FEA-4403-A810-84E92082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PACF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5D1A9-DD16-4B45-BF5C-2A78AEB8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17DB0-1D5C-BEB8-7BFB-05C9E32E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825542"/>
            <a:ext cx="6490034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8127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29600</TotalTime>
  <Words>282</Words>
  <Application>Microsoft Office PowerPoint</Application>
  <PresentationFormat>On-screen Show (4:3)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Autocorrelation</vt:lpstr>
      <vt:lpstr>Autocorrelation</vt:lpstr>
      <vt:lpstr>Autocorrelation</vt:lpstr>
      <vt:lpstr>Interpreting the ACF</vt:lpstr>
      <vt:lpstr>Partial Autocorrelation Function (PACF)</vt:lpstr>
      <vt:lpstr>Interpreting the PACF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1052</cp:revision>
  <cp:lastPrinted>2016-10-04T20:26:21Z</cp:lastPrinted>
  <dcterms:created xsi:type="dcterms:W3CDTF">2014-09-07T15:36:25Z</dcterms:created>
  <dcterms:modified xsi:type="dcterms:W3CDTF">2023-09-15T13:58:39Z</dcterms:modified>
</cp:coreProperties>
</file>